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8288000" cy="10287000"/>
  <p:notesSz cx="6858000" cy="9144000"/>
  <p:embeddedFontLst>
    <p:embeddedFont>
      <p:font typeface="Canva Sans" panose="020B0604020202020204" charset="0"/>
      <p:regular r:id="rId7"/>
    </p:embeddedFont>
    <p:embeddedFont>
      <p:font typeface="Canva Sans Bold" panose="020B0604020202020204" charset="0"/>
      <p:regular r:id="rId8"/>
    </p:embeddedFont>
    <p:embeddedFont>
      <p:font typeface="Montserrat" panose="00000500000000000000" pitchFamily="2" charset="0"/>
      <p:regular r:id="rId9"/>
      <p:bold r:id="rId10"/>
      <p:italic r:id="rId11"/>
      <p:boldItalic r:id="rId12"/>
    </p:embeddedFont>
    <p:embeddedFont>
      <p:font typeface="Montserrat Bold" panose="00000800000000000000" pitchFamily="2" charset="0"/>
      <p:regular r:id="rId13"/>
      <p:bold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A0C983-52D3-480C-FFE1-F463A7F6A1C2}" v="1" dt="2025-07-08T17:29:02.2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67380" autoAdjust="0"/>
  </p:normalViewPr>
  <p:slideViewPr>
    <p:cSldViewPr>
      <p:cViewPr varScale="1">
        <p:scale>
          <a:sx n="13" d="100"/>
          <a:sy n="13" d="100"/>
        </p:scale>
        <p:origin x="72" y="8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to, Clare S" userId="S::csamato@mercy.com::ab9b1770-956e-43eb-a380-b8eb45f89e10" providerId="AD" clId="Web-{2DA0C983-52D3-480C-FFE1-F463A7F6A1C2}"/>
    <pc:docChg chg="modSld">
      <pc:chgData name="Amato, Clare S" userId="S::csamato@mercy.com::ab9b1770-956e-43eb-a380-b8eb45f89e10" providerId="AD" clId="Web-{2DA0C983-52D3-480C-FFE1-F463A7F6A1C2}" dt="2025-07-08T17:29:02.226" v="0" actId="14100"/>
      <pc:docMkLst>
        <pc:docMk/>
      </pc:docMkLst>
      <pc:sldChg chg="modSp">
        <pc:chgData name="Amato, Clare S" userId="S::csamato@mercy.com::ab9b1770-956e-43eb-a380-b8eb45f89e10" providerId="AD" clId="Web-{2DA0C983-52D3-480C-FFE1-F463A7F6A1C2}" dt="2025-07-08T17:29:02.226" v="0" actId="14100"/>
        <pc:sldMkLst>
          <pc:docMk/>
          <pc:sldMk cId="724076065" sldId="257"/>
        </pc:sldMkLst>
        <pc:spChg chg="mod">
          <ac:chgData name="Amato, Clare S" userId="S::csamato@mercy.com::ab9b1770-956e-43eb-a380-b8eb45f89e10" providerId="AD" clId="Web-{2DA0C983-52D3-480C-FFE1-F463A7F6A1C2}" dt="2025-07-08T17:29:02.226" v="0" actId="14100"/>
          <ac:spMkLst>
            <pc:docMk/>
            <pc:sldMk cId="724076065" sldId="25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08.07.2025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Polly Bechtold has devoted 40 years of her life to health care and still feels called to help others. </a:t>
            </a:r>
          </a:p>
          <a:p>
            <a:endParaRPr lang="en-US" dirty="0"/>
          </a:p>
          <a:p>
            <a:r>
              <a:rPr lang="en-US" dirty="0"/>
              <a:t>As director of quality at Mercy Health – Lourdes Hospital, Polly gives to the Mercy Health Foundation Lourdes to put that calling into action. </a:t>
            </a:r>
          </a:p>
          <a:p>
            <a:endParaRPr lang="en-US" dirty="0"/>
          </a:p>
          <a:p>
            <a:r>
              <a:rPr lang="en-US" dirty="0"/>
              <a:t>“It’s our responsibility to give back if we can”. </a:t>
            </a:r>
          </a:p>
          <a:p>
            <a:endParaRPr lang="en-US" dirty="0"/>
          </a:p>
          <a:p>
            <a:r>
              <a:rPr lang="en-US" dirty="0"/>
              <a:t>Foundation support is providing critical support for patients through cancer care, pediatric support and support for patients in need.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36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06130" y="281028"/>
            <a:ext cx="8875740" cy="2218935"/>
          </a:xfrm>
          <a:custGeom>
            <a:avLst/>
            <a:gdLst/>
            <a:ahLst/>
            <a:cxnLst/>
            <a:rect l="l" t="t" r="r" b="b"/>
            <a:pathLst>
              <a:path w="8875740" h="2218935">
                <a:moveTo>
                  <a:pt x="0" y="0"/>
                </a:moveTo>
                <a:lnTo>
                  <a:pt x="8875740" y="0"/>
                </a:lnTo>
                <a:lnTo>
                  <a:pt x="8875740" y="2218935"/>
                </a:lnTo>
                <a:lnTo>
                  <a:pt x="0" y="22189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3" name="Freeform 3"/>
          <p:cNvSpPr/>
          <p:nvPr/>
        </p:nvSpPr>
        <p:spPr>
          <a:xfrm>
            <a:off x="5868601" y="3623774"/>
            <a:ext cx="4851853" cy="5395309"/>
          </a:xfrm>
          <a:custGeom>
            <a:avLst/>
            <a:gdLst/>
            <a:ahLst/>
            <a:cxnLst/>
            <a:rect l="l" t="t" r="r" b="b"/>
            <a:pathLst>
              <a:path w="4598623" h="4380189">
                <a:moveTo>
                  <a:pt x="0" y="0"/>
                </a:moveTo>
                <a:lnTo>
                  <a:pt x="4598623" y="0"/>
                </a:lnTo>
                <a:lnTo>
                  <a:pt x="4598623" y="4380189"/>
                </a:lnTo>
                <a:lnTo>
                  <a:pt x="0" y="438018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4" name="Freeform 4"/>
          <p:cNvSpPr/>
          <p:nvPr/>
        </p:nvSpPr>
        <p:spPr>
          <a:xfrm>
            <a:off x="413461" y="2995263"/>
            <a:ext cx="5120504" cy="5827635"/>
          </a:xfrm>
          <a:custGeom>
            <a:avLst/>
            <a:gdLst/>
            <a:ahLst/>
            <a:cxnLst/>
            <a:rect l="l" t="t" r="r" b="b"/>
            <a:pathLst>
              <a:path w="5120503" h="5827635">
                <a:moveTo>
                  <a:pt x="0" y="0"/>
                </a:moveTo>
                <a:lnTo>
                  <a:pt x="5120503" y="0"/>
                </a:lnTo>
                <a:lnTo>
                  <a:pt x="5120503" y="5827635"/>
                </a:lnTo>
                <a:lnTo>
                  <a:pt x="0" y="582763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r="-70501"/>
            </a:stretch>
          </a:blipFill>
          <a:ln w="142875" cap="sq">
            <a:solidFill>
              <a:srgbClr val="FFFFFF"/>
            </a:solidFill>
            <a:prstDash val="solid"/>
            <a:miter/>
          </a:ln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5" name="Freeform 5"/>
          <p:cNvSpPr/>
          <p:nvPr/>
        </p:nvSpPr>
        <p:spPr>
          <a:xfrm>
            <a:off x="10970491" y="3073339"/>
            <a:ext cx="2888078" cy="2148239"/>
          </a:xfrm>
          <a:custGeom>
            <a:avLst/>
            <a:gdLst/>
            <a:ahLst/>
            <a:cxnLst/>
            <a:rect l="l" t="t" r="r" b="b"/>
            <a:pathLst>
              <a:path w="2888077" h="2148238">
                <a:moveTo>
                  <a:pt x="0" y="0"/>
                </a:moveTo>
                <a:lnTo>
                  <a:pt x="2888077" y="0"/>
                </a:lnTo>
                <a:lnTo>
                  <a:pt x="2888077" y="2148238"/>
                </a:lnTo>
                <a:lnTo>
                  <a:pt x="0" y="214823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11435"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6" name="Freeform 6"/>
          <p:cNvSpPr/>
          <p:nvPr/>
        </p:nvSpPr>
        <p:spPr>
          <a:xfrm>
            <a:off x="10982750" y="8107895"/>
            <a:ext cx="2875817" cy="1919609"/>
          </a:xfrm>
          <a:custGeom>
            <a:avLst/>
            <a:gdLst/>
            <a:ahLst/>
            <a:cxnLst/>
            <a:rect l="l" t="t" r="r" b="b"/>
            <a:pathLst>
              <a:path w="2875817" h="1919608">
                <a:moveTo>
                  <a:pt x="0" y="0"/>
                </a:moveTo>
                <a:lnTo>
                  <a:pt x="2875818" y="0"/>
                </a:lnTo>
                <a:lnTo>
                  <a:pt x="2875818" y="1919608"/>
                </a:lnTo>
                <a:lnTo>
                  <a:pt x="0" y="191960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7" name="Freeform 7"/>
          <p:cNvSpPr/>
          <p:nvPr/>
        </p:nvSpPr>
        <p:spPr>
          <a:xfrm>
            <a:off x="11313686" y="5561366"/>
            <a:ext cx="2083619" cy="2206742"/>
          </a:xfrm>
          <a:custGeom>
            <a:avLst/>
            <a:gdLst/>
            <a:ahLst/>
            <a:cxnLst/>
            <a:rect l="l" t="t" r="r" b="b"/>
            <a:pathLst>
              <a:path w="2083618" h="2206741">
                <a:moveTo>
                  <a:pt x="0" y="0"/>
                </a:moveTo>
                <a:lnTo>
                  <a:pt x="2083618" y="0"/>
                </a:lnTo>
                <a:lnTo>
                  <a:pt x="2083618" y="2206741"/>
                </a:lnTo>
                <a:lnTo>
                  <a:pt x="0" y="220674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8" name="TextBox 8"/>
          <p:cNvSpPr txBox="1"/>
          <p:nvPr/>
        </p:nvSpPr>
        <p:spPr>
          <a:xfrm>
            <a:off x="12414528" y="2264981"/>
            <a:ext cx="5481138" cy="10477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00BF6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Your Giving in Action</a:t>
            </a:r>
          </a:p>
          <a:p>
            <a:pPr algn="ctr">
              <a:lnSpc>
                <a:spcPts val="4200"/>
              </a:lnSpc>
            </a:pPr>
            <a:endParaRPr lang="en-US" sz="3000" b="1">
              <a:solidFill>
                <a:srgbClr val="00BF63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4302952" y="6598400"/>
            <a:ext cx="3985049" cy="79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221"/>
              </a:lnSpc>
            </a:pPr>
            <a:r>
              <a:rPr lang="en-US" sz="23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Support for Patients </a:t>
            </a:r>
          </a:p>
          <a:p>
            <a:pPr algn="l">
              <a:lnSpc>
                <a:spcPts val="3221"/>
              </a:lnSpc>
            </a:pPr>
            <a:r>
              <a:rPr lang="en-US" sz="23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in Need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280473" y="9020075"/>
            <a:ext cx="3205721" cy="389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221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Pediatric Support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280473" y="3929018"/>
            <a:ext cx="3291149" cy="3892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3221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Cancer Care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282068" y="4204283"/>
            <a:ext cx="3952575" cy="35266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5253"/>
              </a:lnSpc>
            </a:pPr>
            <a:r>
              <a:rPr lang="en-US" sz="3300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It's our responsibility to give back if </a:t>
            </a:r>
          </a:p>
          <a:p>
            <a:pPr algn="ctr">
              <a:lnSpc>
                <a:spcPts val="5253"/>
              </a:lnSpc>
            </a:pPr>
            <a:r>
              <a:rPr lang="en-US" sz="3300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we can.</a:t>
            </a:r>
          </a:p>
          <a:p>
            <a:pPr algn="ctr">
              <a:lnSpc>
                <a:spcPts val="2925"/>
              </a:lnSpc>
            </a:pPr>
            <a:endParaRPr lang="en-US" sz="3600" dirty="0">
              <a:solidFill>
                <a:srgbClr val="FFFFFF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ctr">
              <a:lnSpc>
                <a:spcPts val="2925"/>
              </a:lnSpc>
            </a:pPr>
            <a:r>
              <a:rPr lang="en-US" sz="2700" b="1" dirty="0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-Polly Bechtold</a:t>
            </a:r>
          </a:p>
          <a:p>
            <a:pPr algn="ctr">
              <a:lnSpc>
                <a:spcPts val="2925"/>
              </a:lnSpc>
            </a:pPr>
            <a:r>
              <a:rPr lang="en-US" sz="2700" b="1" dirty="0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Director Quality | Paducah</a:t>
            </a:r>
            <a:endParaRPr lang="en-US" sz="1989" b="1" dirty="0">
              <a:solidFill>
                <a:srgbClr val="FFFFFF"/>
              </a:solidFill>
              <a:latin typeface="Canva Sans Bold"/>
              <a:ea typeface="Canva Sans Bold"/>
              <a:cs typeface="Canva Sans Bold"/>
              <a:sym typeface="Canva Sans Bold"/>
            </a:endParaRPr>
          </a:p>
        </p:txBody>
      </p:sp>
    </p:spTree>
    <p:extLst>
      <p:ext uri="{BB962C8B-B14F-4D97-AF65-F5344CB8AC3E}">
        <p14:creationId xmlns:p14="http://schemas.microsoft.com/office/powerpoint/2010/main" val="724076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38d1a3-b157-4f76-8c21-6ec709699950">
      <Terms xmlns="http://schemas.microsoft.com/office/infopath/2007/PartnerControls"/>
    </lcf76f155ced4ddcb4097134ff3c332f>
    <TaxCatchAll xmlns="7e03b64a-db36-4cc5-b7ed-9d51c319646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3989920164D1458E02DD569FB0CAEC" ma:contentTypeVersion="18" ma:contentTypeDescription="Create a new document." ma:contentTypeScope="" ma:versionID="5d5ef18637a83baeaa6287502e33d831">
  <xsd:schema xmlns:xsd="http://www.w3.org/2001/XMLSchema" xmlns:xs="http://www.w3.org/2001/XMLSchema" xmlns:p="http://schemas.microsoft.com/office/2006/metadata/properties" xmlns:ns2="de38d1a3-b157-4f76-8c21-6ec709699950" xmlns:ns3="7e03b64a-db36-4cc5-b7ed-9d51c319646a" targetNamespace="http://schemas.microsoft.com/office/2006/metadata/properties" ma:root="true" ma:fieldsID="7bd0f6d9060ac52a226b737a806da44b" ns2:_="" ns3:_="">
    <xsd:import namespace="de38d1a3-b157-4f76-8c21-6ec709699950"/>
    <xsd:import namespace="7e03b64a-db36-4cc5-b7ed-9d51c3196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8d1a3-b157-4f76-8c21-6ec7096999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55dbc56-9ccf-4022-aacd-75bdc51dfa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03b64a-db36-4cc5-b7ed-9d51c3196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5701c39-03c0-42d3-85fd-ee2e41f47e66}" ma:internalName="TaxCatchAll" ma:showField="CatchAllData" ma:web="7e03b64a-db36-4cc5-b7ed-9d51c3196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AF44F4-2407-4BF4-94A6-74A0CD041B5C}">
  <ds:schemaRefs>
    <ds:schemaRef ds:uri="http://schemas.microsoft.com/office/2006/metadata/properties"/>
    <ds:schemaRef ds:uri="http://schemas.microsoft.com/office/infopath/2007/PartnerControls"/>
    <ds:schemaRef ds:uri="de38d1a3-b157-4f76-8c21-6ec709699950"/>
    <ds:schemaRef ds:uri="7e03b64a-db36-4cc5-b7ed-9d51c319646a"/>
  </ds:schemaRefs>
</ds:datastoreItem>
</file>

<file path=customXml/itemProps2.xml><?xml version="1.0" encoding="utf-8"?>
<ds:datastoreItem xmlns:ds="http://schemas.openxmlformats.org/officeDocument/2006/customXml" ds:itemID="{0A013C0E-FF74-417B-9BC5-806A4BD0B5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9AD80E-71BE-4244-A842-D31F3C5039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38d1a3-b157-4f76-8c21-6ec709699950"/>
    <ds:schemaRef ds:uri="7e03b64a-db36-4cc5-b7ed-9d51c31964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Slide PAD</dc:title>
  <cp:lastModifiedBy>Hawkins, Elisheba</cp:lastModifiedBy>
  <cp:revision>3</cp:revision>
  <dcterms:created xsi:type="dcterms:W3CDTF">2006-08-16T00:00:00Z</dcterms:created>
  <dcterms:modified xsi:type="dcterms:W3CDTF">2025-07-08T17:29:03Z</dcterms:modified>
  <dc:identifier>DAGovjUZFTA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0x0101003A3989920164D1458E02DD569FB0CAEC</vt:lpwstr>
  </property>
  <property fmtid="{D5CDD505-2E9C-101B-9397-08002B2CF9AE}" pid="3" name="MediaServiceImageTags">
    <vt:lpwstr/>
  </property>
</Properties>
</file>